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74" r:id="rId6"/>
    <p:sldId id="263" r:id="rId7"/>
    <p:sldId id="271" r:id="rId8"/>
    <p:sldId id="265" r:id="rId9"/>
    <p:sldId id="276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_al__ma_Sayfas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tr-TR" sz="2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SECTOR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2008</c:v>
                </c:pt>
                <c:pt idx="1">
                  <c:v>2011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0.4</c:v>
                </c:pt>
                <c:pt idx="1">
                  <c:v>40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A-4F8E-841C-4D1CB2B2B7BD}"/>
            </c:ext>
          </c:extLst>
        </c:ser>
        <c:gapWidth val="20"/>
        <c:overlap val="-27"/>
        <c:axId val="106737664"/>
        <c:axId val="106739200"/>
      </c:barChart>
      <c:catAx>
        <c:axId val="10673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6739200"/>
        <c:crosses val="autoZero"/>
        <c:auto val="1"/>
        <c:lblAlgn val="ctr"/>
        <c:lblOffset val="100"/>
      </c:catAx>
      <c:valAx>
        <c:axId val="106739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billion USD</a:t>
                </a:r>
                <a:endParaRPr lang="en-CA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673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explosion val="15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72-4F87-BFFA-A43A894A79CB}"/>
              </c:ext>
            </c:extLst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72-4F87-BFFA-A43A894A79CB}"/>
              </c:ext>
            </c:extLst>
          </c:dPt>
          <c:dLbls>
            <c:dLbl>
              <c:idx val="0"/>
              <c:layout>
                <c:manualLayout>
                  <c:x val="-0.16949590859966046"/>
                  <c:y val="0.144783512565560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72-4F87-BFFA-A43A894A79CB}"/>
                </c:ext>
              </c:extLst>
            </c:dLbl>
            <c:dLbl>
              <c:idx val="1"/>
              <c:layout>
                <c:manualLayout>
                  <c:x val="0.20877007102053419"/>
                  <c:y val="-0.185452842321143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72-4F87-BFFA-A43A894A79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Cost of BSF protection</c:v>
                </c:pt>
                <c:pt idx="1">
                  <c:v>Annual return after BSF insurance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0.27</c:v>
                </c:pt>
                <c:pt idx="1">
                  <c:v>0.73000000000000032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72-4F87-BFFA-A43A894A79CB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dPt>
            <c:idx val="0"/>
            <c:explosion val="15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81-43CF-BF75-EA491111E3B4}"/>
              </c:ext>
            </c:extLst>
          </c:dPt>
          <c:dPt>
            <c:idx val="1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81-43CF-BF75-EA491111E3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0.05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1.55</c:v>
                </c:pt>
                <c:pt idx="1">
                  <c:v>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81-43CF-BF75-EA491111E3B4}"/>
            </c:ext>
          </c:extLst>
        </c:ser>
        <c:gapWidth val="42"/>
        <c:axId val="104201216"/>
        <c:axId val="108876544"/>
      </c:barChart>
      <c:catAx>
        <c:axId val="104201216"/>
        <c:scaling>
          <c:orientation val="minMax"/>
        </c:scaling>
        <c:axPos val="b"/>
        <c:numFmt formatCode="0%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8876544"/>
        <c:crosses val="autoZero"/>
        <c:auto val="1"/>
        <c:lblAlgn val="ctr"/>
        <c:lblOffset val="100"/>
      </c:catAx>
      <c:valAx>
        <c:axId val="108876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tr-TR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Contribution to the core portfolio (%)</a:t>
                </a:r>
              </a:p>
            </c:rich>
          </c:tx>
          <c:layout>
            <c:manualLayout>
              <c:xMode val="edge"/>
              <c:yMode val="edge"/>
              <c:x val="7.3529411764705881E-3"/>
              <c:y val="4.4886653254700107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42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tr-TR" sz="2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RETURNS (BACKTESTING)</a:t>
            </a:r>
            <a:endParaRPr lang="en-CA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Regular market conditions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dLbls>
            <c:dLbl>
              <c:idx val="0"/>
              <c:layout>
                <c:manualLayout>
                  <c:x val="-2.5252525252525255E-3"/>
                  <c:y val="-0.14106583072100326"/>
                </c:manualLayout>
              </c:layout>
              <c:dLblPos val="ct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17-47E9-932E-157B424B80CF}"/>
                </c:ext>
              </c:extLst>
            </c:dLbl>
            <c:dLbl>
              <c:idx val="2"/>
              <c:layout>
                <c:manualLayout>
                  <c:x val="-1.2626262626263089E-3"/>
                  <c:y val="-0.141065830721003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17-47E9-932E-157B424B80CF}"/>
                </c:ext>
              </c:extLst>
            </c:dLbl>
            <c:dLbl>
              <c:idx val="3"/>
              <c:layout>
                <c:manualLayout>
                  <c:x val="-1.2626262626262627E-3"/>
                  <c:y val="-0.10971786833855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17-47E9-932E-157B424B80CF}"/>
                </c:ext>
              </c:extLst>
            </c:dLbl>
            <c:dLbl>
              <c:idx val="5"/>
              <c:layout>
                <c:manualLayout>
                  <c:x val="-1.2626262626263553E-3"/>
                  <c:y val="-0.1003134796238245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17-47E9-932E-157B424B80CF}"/>
                </c:ext>
              </c:extLst>
            </c:dLbl>
            <c:dLbl>
              <c:idx val="6"/>
              <c:layout>
                <c:manualLayout>
                  <c:x val="-3.7878787878788825E-3"/>
                  <c:y val="-0.1065830721003135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17-47E9-932E-157B424B80CF}"/>
                </c:ext>
              </c:extLst>
            </c:dLbl>
            <c:dLbl>
              <c:idx val="7"/>
              <c:layout>
                <c:manualLayout>
                  <c:x val="-6.313131313131313E-3"/>
                  <c:y val="-0.1379310344827587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7-47E9-932E-157B424B8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77.72</c:v>
                </c:pt>
                <c:pt idx="2">
                  <c:v>73.69</c:v>
                </c:pt>
                <c:pt idx="3">
                  <c:v>55.160000000000011</c:v>
                </c:pt>
                <c:pt idx="5">
                  <c:v>38.690000000000012</c:v>
                </c:pt>
                <c:pt idx="6">
                  <c:v>40.08</c:v>
                </c:pt>
                <c:pt idx="7">
                  <c:v>58.58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817-47E9-932E-157B424B80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Bearish markets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dLbls>
            <c:dLbl>
              <c:idx val="1"/>
              <c:layout>
                <c:manualLayout>
                  <c:x val="0"/>
                  <c:y val="-0.3448275862068968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7-47E9-932E-157B424B80CF}"/>
                </c:ext>
              </c:extLst>
            </c:dLbl>
            <c:dLbl>
              <c:idx val="4"/>
              <c:layout>
                <c:manualLayout>
                  <c:x val="-3.7878787878787906E-3"/>
                  <c:y val="-0.263322884012539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17-47E9-932E-157B424B80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tr-T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1">
                  <c:v>220.34</c:v>
                </c:pt>
                <c:pt idx="4">
                  <c:v>160.41999999999999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817-47E9-932E-157B424B80CF}"/>
            </c:ext>
          </c:extLst>
        </c:ser>
        <c:gapWidth val="35"/>
        <c:overlap val="100"/>
        <c:axId val="108373120"/>
        <c:axId val="108374656"/>
      </c:barChart>
      <c:catAx>
        <c:axId val="10837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8374656"/>
        <c:crosses val="autoZero"/>
        <c:auto val="1"/>
        <c:lblAlgn val="ctr"/>
        <c:lblOffset val="100"/>
      </c:catAx>
      <c:valAx>
        <c:axId val="108374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tr-TR" sz="1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en-CA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5454545454545463E-2"/>
              <c:y val="6.6799052156098063E-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tr-TR"/>
          </a:p>
        </c:txPr>
        <c:crossAx val="1083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81721963910881"/>
          <c:y val="0.92980766282608984"/>
          <c:w val="0.50600737700561227"/>
          <c:h val="6.689229841487841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tr-T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0057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8539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98515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19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8065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3803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554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345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9225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1148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2943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538DC-5844-4293-9FE6-B54F1A831D01}" type="datetimeFigureOut">
              <a:rPr lang="en-CA" smtClean="0"/>
              <a:pPr/>
              <a:t>26/11/2017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157B-D6DA-4C43-854D-321B4E064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8078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1558"/>
            <a:ext cx="5807968" cy="306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7968" y="1689361"/>
            <a:ext cx="6397720" cy="3036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5180"/>
            <a:ext cx="7856113" cy="3020901"/>
          </a:xfrm>
          <a:prstGeom prst="rect">
            <a:avLst/>
          </a:prstGeom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9422"/>
            <a:ext cx="12205687" cy="21522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solidFill>
            <a:schemeClr val="bg1">
              <a:lumMod val="85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1176673" y="336849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rgbClr val="FF0000"/>
                </a:solidFill>
                <a:cs typeface="Arial" panose="020B0604020202020204" pitchFamily="34" charset="0"/>
              </a:rPr>
              <a:t>YAMASKA CAPITAL</a:t>
            </a:r>
            <a:endParaRPr lang="en-CA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716" y="4829359"/>
            <a:ext cx="10818253" cy="1938992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WORLD’S ONLY HYBRID</a:t>
            </a:r>
          </a:p>
          <a:p>
            <a:pPr algn="ctr"/>
            <a:r>
              <a:rPr lang="tr-TR" sz="6000" dirty="0">
                <a:solidFill>
                  <a:srgbClr val="FF0000"/>
                </a:solidFill>
              </a:rPr>
              <a:t>TAIL RISK </a:t>
            </a:r>
            <a:r>
              <a:rPr lang="tr-TR" sz="6000" dirty="0">
                <a:solidFill>
                  <a:srgbClr val="FF0000"/>
                </a:solidFill>
                <a:cs typeface="Arial" panose="020B0604020202020204" pitchFamily="34" charset="0"/>
              </a:rPr>
              <a:t>STRATEGY</a:t>
            </a:r>
            <a:endParaRPr lang="en-CA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0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93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831" y="411918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IMPLEMENTATION STRATEGY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31831"/>
            <a:ext cx="4068000" cy="4926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068000" y="1931831"/>
            <a:ext cx="4068000" cy="4926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8083826" y="1931831"/>
            <a:ext cx="4102173" cy="49261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6043" y="4146001"/>
            <a:ext cx="4025957" cy="2711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3136"/>
            <a:ext cx="4068000" cy="269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9957" y="1931831"/>
            <a:ext cx="4092043" cy="27440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2833" y="2343748"/>
            <a:ext cx="3938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cs typeface="Times New Roman" panose="02020603050405020304" pitchFamily="18" charset="0"/>
              </a:rPr>
              <a:t>Proprietary fund will be managed to establish a track record </a:t>
            </a:r>
            <a:endParaRPr lang="en-CA" sz="2800" b="1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619" y="5046070"/>
            <a:ext cx="3258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cs typeface="Times New Roman" panose="02020603050405020304" pitchFamily="18" charset="0"/>
              </a:rPr>
              <a:t>Algorithm will be coded to enable automated trading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0506" y="5074424"/>
            <a:ext cx="2980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cs typeface="Times New Roman" panose="02020603050405020304" pitchFamily="18" charset="0"/>
              </a:rPr>
              <a:t>Exit by selling to a Fortune 100 corporation</a:t>
            </a:r>
            <a:endParaRPr lang="en-CA" sz="2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69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89361"/>
            <a:ext cx="12192000" cy="51686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1169831" y="336849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  <a:cs typeface="Arial" panose="020B0604020202020204" pitchFamily="34" charset="0"/>
              </a:rPr>
              <a:t>ABOUT US</a:t>
            </a:r>
            <a:endParaRPr lang="en-CA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0158" y="1980044"/>
            <a:ext cx="7521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Zafer Ulgez, CEO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r>
              <a:rPr lang="tr-TR" sz="2000" b="1" dirty="0">
                <a:cs typeface="Times New Roman" panose="02020603050405020304" pitchFamily="18" charset="0"/>
              </a:rPr>
              <a:t>Certified in Derivatives Markets Strategies, CSI, Canada</a:t>
            </a:r>
          </a:p>
          <a:p>
            <a:r>
              <a:rPr lang="tr-TR" sz="2000" b="1" dirty="0">
                <a:cs typeface="Times New Roman" panose="02020603050405020304" pitchFamily="18" charset="0"/>
              </a:rPr>
              <a:t>Passed all CFA exams, 2012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r>
              <a:rPr lang="tr-TR" sz="2000" b="1" dirty="0">
                <a:cs typeface="Times New Roman" panose="02020603050405020304" pitchFamily="18" charset="0"/>
              </a:rPr>
              <a:t>Financial advisor, Industrielle Alliance, QC, Canada 2009 – 2010</a:t>
            </a:r>
          </a:p>
          <a:p>
            <a:r>
              <a:rPr lang="tr-TR" sz="2000" b="1" dirty="0">
                <a:cs typeface="Times New Roman" panose="02020603050405020304" pitchFamily="18" charset="0"/>
              </a:rPr>
              <a:t>Derivatives Trader (CME &amp; ICE) 2010 - 2015</a:t>
            </a:r>
            <a:endParaRPr lang="en-CA" sz="2000" b="1" dirty="0"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158" y="4696021"/>
            <a:ext cx="7176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Oguzhan Dal, Seed Round Investor</a:t>
            </a:r>
          </a:p>
          <a:p>
            <a:endParaRPr lang="tr-TR" sz="2000" b="1" dirty="0"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>
                <a:cs typeface="Times New Roman" panose="02020603050405020304" pitchFamily="18" charset="0"/>
              </a:rPr>
              <a:t>Aspiring young entepreneur and industrial engineer. His main focus are early stage companies from commerce, IT, finance and service industry.</a:t>
            </a:r>
            <a:endParaRPr lang="en-CA" sz="2000" b="1" dirty="0"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821"/>
          <a:stretch/>
        </p:blipFill>
        <p:spPr>
          <a:xfrm>
            <a:off x="8821420" y="202860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17" t="16197" r="40747" b="30298"/>
          <a:stretch/>
        </p:blipFill>
        <p:spPr>
          <a:xfrm>
            <a:off x="8821420" y="4443302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Straight Connector 15"/>
          <p:cNvCxnSpPr/>
          <p:nvPr/>
        </p:nvCxnSpPr>
        <p:spPr>
          <a:xfrm flipV="1">
            <a:off x="940158" y="3356649"/>
            <a:ext cx="7176900" cy="1"/>
          </a:xfrm>
          <a:prstGeom prst="line">
            <a:avLst/>
          </a:prstGeom>
          <a:ln w="6350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184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543613782"/>
              </p:ext>
            </p:extLst>
          </p:nvPr>
        </p:nvGraphicFramePr>
        <p:xfrm>
          <a:off x="838200" y="2224871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24871"/>
            <a:ext cx="5181600" cy="4351338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tr-TR" b="1" dirty="0">
                <a:cs typeface="Times New Roman" panose="02020603050405020304" pitchFamily="18" charset="0"/>
              </a:rPr>
              <a:t>Tail risk hedging funds (Black Swan funds or BSFs) aim to compensate investors’ losses at least partly in the event of a financial crisis by generating high returns when markets are in free fall. Sector has grown fast after 2008 crash.</a:t>
            </a:r>
            <a:endParaRPr lang="en-CA" b="1" dirty="0">
              <a:cs typeface="Times New Roman" panose="02020603050405020304" pitchFamily="18" charset="0"/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1004017" y="336849"/>
            <a:ext cx="10183965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  <a:cs typeface="Arial" panose="020B0604020202020204" pitchFamily="34" charset="0"/>
              </a:rPr>
              <a:t>SECTOR: TAIL RISK FUNDS</a:t>
            </a:r>
            <a:endParaRPr lang="en-CA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79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23715" y="1825625"/>
            <a:ext cx="5181600" cy="435133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b="1" dirty="0"/>
              <a:t>If 60/40 balanced portfolio had purchased BSF protection between 2008 – 2015, its compound annual return would have been reduced from 7.56% to 5.52%</a:t>
            </a:r>
            <a:endParaRPr lang="en-CA" b="1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49369" y="336849"/>
            <a:ext cx="12093262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  <a:cs typeface="Arial" panose="020B0604020202020204" pitchFamily="34" charset="0"/>
              </a:rPr>
              <a:t>PROBLEM: COSTLY INSURANCE</a:t>
            </a:r>
            <a:endParaRPr lang="en-CA" sz="6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3290408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75771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2200" y="2250625"/>
            <a:ext cx="5181600" cy="435133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tr-TR" b="1" dirty="0"/>
              <a:t>Most investors allocate only 1% - 2% to BSFs to attenuate steep insurance costs. It causes insufficient protection during </a:t>
            </a:r>
            <a:r>
              <a:rPr lang="en-US" b="1" dirty="0"/>
              <a:t>f</a:t>
            </a:r>
            <a:r>
              <a:rPr lang="tr-TR" b="1" dirty="0"/>
              <a:t>inancial crises. </a:t>
            </a:r>
          </a:p>
          <a:p>
            <a:pPr marL="0" indent="0" algn="just">
              <a:buNone/>
            </a:pPr>
            <a:r>
              <a:rPr lang="en-CA" b="1" dirty="0" smtClean="0">
                <a:solidFill>
                  <a:srgbClr val="00B050"/>
                </a:solidFill>
              </a:rPr>
              <a:t>What if there is a tail risk fund that investors can allocate 5% without worrying about reduced core portfolio return?</a:t>
            </a:r>
            <a:endParaRPr lang="en-CA" b="1" dirty="0">
              <a:solidFill>
                <a:srgbClr val="00B050"/>
              </a:solidFill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691166" y="290683"/>
            <a:ext cx="1080966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CONSEQUENCE</a:t>
            </a:r>
            <a:endParaRPr lang="en-CA" sz="6000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98475931"/>
              </p:ext>
            </p:extLst>
          </p:nvPr>
        </p:nvGraphicFramePr>
        <p:xfrm>
          <a:off x="838200" y="1825625"/>
          <a:ext cx="4867141" cy="381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5777209"/>
            <a:ext cx="49701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 BSF returned 115% in 2008. For a core portfolio that returned -40%, inadequate hedge (1%) would contribute 1.55% only.</a:t>
            </a:r>
            <a:endParaRPr lang="en-CA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17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6638699"/>
              </p:ext>
            </p:extLst>
          </p:nvPr>
        </p:nvGraphicFramePr>
        <p:xfrm>
          <a:off x="838199" y="1792392"/>
          <a:ext cx="10121722" cy="3848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6893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TextBox 7"/>
          <p:cNvSpPr txBox="1"/>
          <p:nvPr/>
        </p:nvSpPr>
        <p:spPr>
          <a:xfrm>
            <a:off x="257578" y="383016"/>
            <a:ext cx="11373654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SOLUTION: ALBATROSS ALGORITHM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1207" y="5743976"/>
            <a:ext cx="10229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Generates higher return than BSFs in financial crises</a:t>
            </a:r>
          </a:p>
          <a:p>
            <a:pPr algn="ctr"/>
            <a:r>
              <a:rPr lang="tr-TR" sz="2800" b="1" dirty="0">
                <a:solidFill>
                  <a:srgbClr val="00B050"/>
                </a:solidFill>
                <a:cs typeface="Times New Roman" panose="02020603050405020304" pitchFamily="18" charset="0"/>
              </a:rPr>
              <a:t>Positive contribution to the core portfolio in all market conditions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1175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9318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9831" y="411918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SWOT ANALYSIS</a:t>
            </a:r>
            <a:endParaRPr lang="en-CA" sz="60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5999" y="4391694"/>
            <a:ext cx="6084000" cy="2459865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4391692"/>
            <a:ext cx="6084000" cy="245986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6095999" y="1931827"/>
            <a:ext cx="6084000" cy="2459865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0" y="1931825"/>
            <a:ext cx="6084000" cy="2459865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303726" y="2376930"/>
            <a:ext cx="5422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Only tail risk fund, improving performance of </a:t>
            </a:r>
            <a:r>
              <a:rPr lang="en-CA" sz="3200" b="1" dirty="0"/>
              <a:t>the </a:t>
            </a:r>
            <a:r>
              <a:rPr lang="tr-TR" sz="3200" b="1" dirty="0"/>
              <a:t>core portfolio in </a:t>
            </a:r>
            <a:r>
              <a:rPr lang="en-CA" sz="3200" b="1" dirty="0"/>
              <a:t>the </a:t>
            </a:r>
            <a:r>
              <a:rPr lang="tr-TR" sz="3200" b="1" dirty="0"/>
              <a:t>long term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142547" y="4836788"/>
            <a:ext cx="5941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Targets large investors that prefer not to hedge tail risk due to ridiculously high costs of BSFs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6185420" y="4836788"/>
            <a:ext cx="5905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As popularity of BSFs is fading, many quants work on developing effective tail risk strategies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6144295" y="2376930"/>
            <a:ext cx="5987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/>
              <a:t>The </a:t>
            </a:r>
            <a:r>
              <a:rPr lang="tr-TR" sz="3200" b="1" dirty="0"/>
              <a:t>algorithm has «J curve». Cumulative return may become negative in the first 3-6 months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2262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93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831" y="411918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TARGET MARKETS</a:t>
            </a:r>
            <a:endParaRPr lang="en-CA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31831"/>
            <a:ext cx="6568225" cy="4926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8225" y="1931831"/>
            <a:ext cx="5623775" cy="163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6568225" y="3575915"/>
            <a:ext cx="5623775" cy="163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6568225" y="5213915"/>
            <a:ext cx="5623775" cy="163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7094112" y="3727111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FORTUNE 100 </a:t>
            </a:r>
          </a:p>
          <a:p>
            <a:pPr algn="ctr"/>
            <a:r>
              <a:rPr lang="tr-TR" sz="4000" b="1" dirty="0"/>
              <a:t>CORPORATIONS</a:t>
            </a:r>
            <a:endParaRPr lang="en-CA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094112" y="209519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LARGE PENSION</a:t>
            </a:r>
          </a:p>
          <a:p>
            <a:pPr algn="ctr"/>
            <a:r>
              <a:rPr lang="tr-TR" sz="4000" b="1" dirty="0"/>
              <a:t>FUNDS</a:t>
            </a:r>
            <a:endParaRPr lang="en-CA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94112" y="5371195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SOVEREIGN WEALTH FUNDS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xmlns="" val="238265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1931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9831" y="411918"/>
            <a:ext cx="9852338" cy="1015663"/>
          </a:xfrm>
          <a:prstGeom prst="rect">
            <a:avLst/>
          </a:prstGeom>
          <a:solidFill>
            <a:schemeClr val="bg1">
              <a:lumMod val="8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6000" dirty="0">
                <a:solidFill>
                  <a:srgbClr val="FF0000"/>
                </a:solidFill>
              </a:rPr>
              <a:t>MAIN BENEFIT</a:t>
            </a:r>
            <a:endParaRPr lang="en-CA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981" r="17643"/>
          <a:stretch/>
        </p:blipFill>
        <p:spPr>
          <a:xfrm>
            <a:off x="5623774" y="1931830"/>
            <a:ext cx="6568226" cy="49261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37916"/>
            <a:ext cx="5623775" cy="163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0" y="3582000"/>
            <a:ext cx="5623775" cy="163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0" y="5220000"/>
            <a:ext cx="5623775" cy="163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266580" y="3923947"/>
            <a:ext cx="509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Improves earnings stability of</a:t>
            </a:r>
          </a:p>
          <a:p>
            <a:pPr algn="ctr"/>
            <a:r>
              <a:rPr lang="tr-TR" sz="2800" b="1" dirty="0"/>
              <a:t>a Fortune 100 corporation</a:t>
            </a:r>
            <a:endParaRPr lang="en-CA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5887" y="2285947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Increases annual return of</a:t>
            </a:r>
          </a:p>
          <a:p>
            <a:pPr algn="ctr"/>
            <a:r>
              <a:rPr lang="tr-TR" sz="2800" b="1" dirty="0"/>
              <a:t>a pension fund by 45%</a:t>
            </a:r>
            <a:endParaRPr lang="en-CA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66580" y="5561946"/>
            <a:ext cx="509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4.5 billion USD per year for</a:t>
            </a:r>
          </a:p>
          <a:p>
            <a:pPr algn="ctr"/>
            <a:r>
              <a:rPr lang="tr-TR" sz="2800" b="1" dirty="0"/>
              <a:t>a Sovereign Wealth Fund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xmlns="" val="70155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428</Words>
  <Application>Microsoft Office PowerPoint</Application>
  <PresentationFormat>Özel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Zafer</dc:creator>
  <cp:lastModifiedBy>SAMSUNG</cp:lastModifiedBy>
  <cp:revision>130</cp:revision>
  <dcterms:created xsi:type="dcterms:W3CDTF">2015-08-31T15:36:03Z</dcterms:created>
  <dcterms:modified xsi:type="dcterms:W3CDTF">2017-11-26T17:02:44Z</dcterms:modified>
</cp:coreProperties>
</file>